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Raleway"/>
      <p:regular r:id="rId15"/>
      <p:bold r:id="rId16"/>
      <p:italic r:id="rId17"/>
      <p:boldItalic r:id="rId18"/>
    </p:embeddedFont>
    <p:embeddedFont>
      <p:font typeface="Montserrat"/>
      <p:regular r:id="rId19"/>
      <p:bold r:id="rId20"/>
      <p:italic r:id="rId21"/>
      <p:boldItalic r:id="rId22"/>
    </p:embeddedFont>
    <p:embeddedFont>
      <p:font typeface="Lato"/>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ontserrat-bold.fntdata"/><Relationship Id="rId22" Type="http://schemas.openxmlformats.org/officeDocument/2006/relationships/font" Target="fonts/Montserrat-boldItalic.fntdata"/><Relationship Id="rId21" Type="http://schemas.openxmlformats.org/officeDocument/2006/relationships/font" Target="fonts/Montserrat-italic.fntdata"/><Relationship Id="rId24" Type="http://schemas.openxmlformats.org/officeDocument/2006/relationships/font" Target="fonts/Lato-bold.fntdata"/><Relationship Id="rId23" Type="http://schemas.openxmlformats.org/officeDocument/2006/relationships/font" Target="fonts/Lat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Lato-boldItalic.fntdata"/><Relationship Id="rId25" Type="http://schemas.openxmlformats.org/officeDocument/2006/relationships/font" Target="fonts/Lat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font" Target="fonts/Raleway-regular.fntdata"/><Relationship Id="rId14" Type="http://schemas.openxmlformats.org/officeDocument/2006/relationships/slide" Target="slides/slide9.xml"/><Relationship Id="rId17" Type="http://schemas.openxmlformats.org/officeDocument/2006/relationships/font" Target="fonts/Raleway-italic.fntdata"/><Relationship Id="rId16" Type="http://schemas.openxmlformats.org/officeDocument/2006/relationships/font" Target="fonts/Raleway-bold.fntdata"/><Relationship Id="rId19" Type="http://schemas.openxmlformats.org/officeDocument/2006/relationships/font" Target="fonts/Montserrat-regular.fntdata"/><Relationship Id="rId18" Type="http://schemas.openxmlformats.org/officeDocument/2006/relationships/font" Target="fonts/Raleway-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cb9a0b074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cb9a0b07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d5b15f0a3_5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d5b15f0a3_5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723630543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723630543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d251bb473_0_6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d251bb473_0_6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d251bb473_0_6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d251bb473_0_6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e965474a9_3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e965474a9_3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cb9a0b074_1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cb9a0b074_1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723630543_5_2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723630543_5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cb9a0b074_1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cb9a0b074_1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fmla="val 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fmla="val 5000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150" y="1145825"/>
              <a:ext cx="3996600" cy="3996900"/>
            </a:xfrm>
            <a:prstGeom prst="diagStripe">
              <a:avLst>
                <a:gd fmla="val 58774"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5400000">
              <a:off x="1646" y="-75"/>
              <a:ext cx="2299800" cy="23001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flipH="1">
              <a:off x="652821" y="590035"/>
              <a:ext cx="2300100" cy="2299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3537150" y="1578400"/>
            <a:ext cx="5017500" cy="1578900"/>
          </a:xfrm>
          <a:prstGeom prst="rect">
            <a:avLst/>
          </a:prstGeom>
        </p:spPr>
        <p:txBody>
          <a:bodyPr anchorCtr="0" anchor="t" bIns="91425" lIns="91425" spcFirstLastPara="1" rIns="91425" wrap="square" tIns="91425">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17" name="Google Shape;17;p2"/>
          <p:cNvSpPr txBox="1"/>
          <p:nvPr>
            <p:ph idx="1" type="subTitle"/>
          </p:nvPr>
        </p:nvSpPr>
        <p:spPr>
          <a:xfrm>
            <a:off x="5083950" y="3924925"/>
            <a:ext cx="3470700" cy="5061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18" name="Google Shape;18;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 name="Google Shape;39;p3"/>
          <p:cNvSpPr txBox="1"/>
          <p:nvPr>
            <p:ph type="title"/>
          </p:nvPr>
        </p:nvSpPr>
        <p:spPr>
          <a:xfrm>
            <a:off x="823850" y="2053000"/>
            <a:ext cx="4587000" cy="1148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0" name="Google Shape;40;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4"/>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6" name="Google Shape;46;p4"/>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47" name="Google Shape;47;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8"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5"/>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3" name="Google Shape;53;p5"/>
          <p:cNvSpPr txBox="1"/>
          <p:nvPr>
            <p:ph idx="1" type="body"/>
          </p:nvPr>
        </p:nvSpPr>
        <p:spPr>
          <a:xfrm>
            <a:off x="1297500" y="1567550"/>
            <a:ext cx="3403200" cy="2911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5"/>
          <p:cNvSpPr txBox="1"/>
          <p:nvPr>
            <p:ph idx="2" type="body"/>
          </p:nvPr>
        </p:nvSpPr>
        <p:spPr>
          <a:xfrm>
            <a:off x="4933221" y="1567550"/>
            <a:ext cx="3403200" cy="2911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5" name="Google Shape;5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 name="Google Shape;60;p6"/>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1" name="Google Shape;61;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2"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7"/>
          <p:cNvSpPr txBox="1"/>
          <p:nvPr>
            <p:ph type="title"/>
          </p:nvPr>
        </p:nvSpPr>
        <p:spPr>
          <a:xfrm>
            <a:off x="1297500" y="393750"/>
            <a:ext cx="3798900" cy="1493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7" name="Google Shape;67;p7"/>
          <p:cNvSpPr txBox="1"/>
          <p:nvPr>
            <p:ph idx="1" type="body"/>
          </p:nvPr>
        </p:nvSpPr>
        <p:spPr>
          <a:xfrm>
            <a:off x="1297500" y="1972550"/>
            <a:ext cx="3798900" cy="24159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8" name="Google Shape;68;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9"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
            <p:cNvSpPr/>
            <p:nvPr/>
          </p:nvSpPr>
          <p:spPr>
            <a:xfrm rot="5400000">
              <a:off x="4840825" y="6000"/>
              <a:ext cx="42987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
            <p:cNvSpPr/>
            <p:nvPr/>
          </p:nvSpPr>
          <p:spPr>
            <a:xfrm rot="-5400000">
              <a:off x="5618399" y="123664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
            <p:cNvSpPr/>
            <p:nvPr/>
          </p:nvSpPr>
          <p:spPr>
            <a:xfrm flipH="1">
              <a:off x="5849857" y="144407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p:nvPr/>
          </p:nvSpPr>
          <p:spPr>
            <a:xfrm rot="-5400000">
              <a:off x="5987081" y="246974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8"/>
            <p:cNvSpPr/>
            <p:nvPr/>
          </p:nvSpPr>
          <p:spPr>
            <a:xfrm flipH="1">
              <a:off x="6222115" y="2677179"/>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
            <p:cNvSpPr/>
            <p:nvPr/>
          </p:nvSpPr>
          <p:spPr>
            <a:xfrm rot="-5400000">
              <a:off x="6675341" y="186224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8"/>
            <p:cNvSpPr/>
            <p:nvPr/>
          </p:nvSpPr>
          <p:spPr>
            <a:xfrm flipH="1">
              <a:off x="6908099" y="2069680"/>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rot="-5400000">
              <a:off x="6861141" y="247808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flipH="1">
              <a:off x="7965266" y="269319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
            <p:cNvSpPr/>
            <p:nvPr/>
          </p:nvSpPr>
          <p:spPr>
            <a:xfrm flipH="1">
              <a:off x="8145082" y="330903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rot="-5400000">
              <a:off x="7047599" y="309534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flipH="1">
              <a:off x="7276649" y="330278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8"/>
            <p:cNvSpPr/>
            <p:nvPr/>
          </p:nvSpPr>
          <p:spPr>
            <a:xfrm rot="-5400000">
              <a:off x="7227414" y="3711189"/>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
            <p:cNvSpPr/>
            <p:nvPr/>
          </p:nvSpPr>
          <p:spPr>
            <a:xfrm flipH="1">
              <a:off x="7462448" y="391862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p:nvPr/>
          </p:nvSpPr>
          <p:spPr>
            <a:xfrm rot="-5400000">
              <a:off x="8102491" y="37188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flipH="1">
              <a:off x="8334533" y="392629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rot="-5400000">
              <a:off x="8288290" y="433470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 name="Google Shape;89;p8"/>
          <p:cNvSpPr txBox="1"/>
          <p:nvPr>
            <p:ph type="title"/>
          </p:nvPr>
        </p:nvSpPr>
        <p:spPr>
          <a:xfrm>
            <a:off x="823850" y="866775"/>
            <a:ext cx="4587000" cy="35211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0" name="Google Shape;9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9"/>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9"/>
          <p:cNvSpPr txBox="1"/>
          <p:nvPr>
            <p:ph type="title"/>
          </p:nvPr>
        </p:nvSpPr>
        <p:spPr>
          <a:xfrm>
            <a:off x="1297500" y="1658325"/>
            <a:ext cx="3036300" cy="17517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6" name="Google Shape;96;p9"/>
          <p:cNvSpPr txBox="1"/>
          <p:nvPr>
            <p:ph idx="1" type="subTitle"/>
          </p:nvPr>
        </p:nvSpPr>
        <p:spPr>
          <a:xfrm>
            <a:off x="1297500" y="3538000"/>
            <a:ext cx="3036300" cy="5061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97" name="Google Shape;97;p9"/>
          <p:cNvSpPr txBox="1"/>
          <p:nvPr>
            <p:ph idx="2" type="body"/>
          </p:nvPr>
        </p:nvSpPr>
        <p:spPr>
          <a:xfrm>
            <a:off x="4648200" y="1696600"/>
            <a:ext cx="3676800" cy="2347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8" name="Google Shape;98;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9"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0"/>
            <p:cNvSpPr/>
            <p:nvPr/>
          </p:nvSpPr>
          <p:spPr>
            <a:xfrm flipH="1">
              <a:off x="154125" y="3925529"/>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10"/>
          <p:cNvSpPr txBox="1"/>
          <p:nvPr>
            <p:ph idx="1" type="body"/>
          </p:nvPr>
        </p:nvSpPr>
        <p:spPr>
          <a:xfrm>
            <a:off x="812725" y="4305375"/>
            <a:ext cx="6936000" cy="523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4" name="Google Shape;10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1"/>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1"/>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1"/>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1"/>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1"/>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1"/>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1"/>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1"/>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1"/>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 name="Google Shape;125;p11"/>
          <p:cNvSpPr txBox="1"/>
          <p:nvPr>
            <p:ph hasCustomPrompt="1" type="title"/>
          </p:nvPr>
        </p:nvSpPr>
        <p:spPr>
          <a:xfrm>
            <a:off x="823850" y="1284675"/>
            <a:ext cx="4776000" cy="1300800"/>
          </a:xfrm>
          <a:prstGeom prst="rect">
            <a:avLst/>
          </a:prstGeom>
        </p:spPr>
        <p:txBody>
          <a:bodyPr anchorCtr="0" anchor="t" bIns="91425" lIns="91425" spcFirstLastPara="1" rIns="91425" wrap="square" tIns="91425">
            <a:norm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p:nvPr>
            <p:ph idx="1" type="body"/>
          </p:nvPr>
        </p:nvSpPr>
        <p:spPr>
          <a:xfrm>
            <a:off x="823850" y="2643124"/>
            <a:ext cx="4776000" cy="12189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27" name="Google Shape;12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8" name="Shape 128"/>
        <p:cNvGrpSpPr/>
        <p:nvPr/>
      </p:nvGrpSpPr>
      <p:grpSpPr>
        <a:xfrm>
          <a:off x="0" y="0"/>
          <a:ext cx="0" cy="0"/>
          <a:chOff x="0" y="0"/>
          <a:chExt cx="0" cy="0"/>
        </a:xfrm>
      </p:grpSpPr>
      <p:sp>
        <p:nvSpPr>
          <p:cNvPr id="129" name="Google Shape;12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focus">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indent="-298450" lvl="1" marL="9144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2pPr>
            <a:lvl3pPr indent="-298450" lvl="2" marL="13716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3pPr>
            <a:lvl4pPr indent="-298450" lvl="3" marL="18288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4pPr>
            <a:lvl5pPr indent="-298450" lvl="4" marL="22860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5pPr>
            <a:lvl6pPr indent="-298450" lvl="5" marL="27432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6pPr>
            <a:lvl7pPr indent="-298450" lvl="6" marL="32004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7pPr>
            <a:lvl8pPr indent="-298450" lvl="7" marL="36576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8pPr>
            <a:lvl9pPr indent="-298450" lvl="8" marL="41148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2700">
        <p:fade thruBlk="1"/>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33" name="Shape 133"/>
        <p:cNvGrpSpPr/>
        <p:nvPr/>
      </p:nvGrpSpPr>
      <p:grpSpPr>
        <a:xfrm>
          <a:off x="0" y="0"/>
          <a:ext cx="0" cy="0"/>
          <a:chOff x="0" y="0"/>
          <a:chExt cx="0" cy="0"/>
        </a:xfrm>
      </p:grpSpPr>
      <p:sp>
        <p:nvSpPr>
          <p:cNvPr id="134" name="Google Shape;134;p13"/>
          <p:cNvSpPr txBox="1"/>
          <p:nvPr>
            <p:ph type="ctrTitle"/>
          </p:nvPr>
        </p:nvSpPr>
        <p:spPr>
          <a:xfrm>
            <a:off x="3537150" y="1578400"/>
            <a:ext cx="5017500" cy="1578900"/>
          </a:xfrm>
          <a:prstGeom prst="rect">
            <a:avLst/>
          </a:prstGeom>
          <a:ln cap="flat" cmpd="sng" w="9525">
            <a:solidFill>
              <a:srgbClr val="000000"/>
            </a:solidFill>
            <a:prstDash val="solid"/>
            <a:round/>
            <a:headEnd len="sm" w="sm" type="none"/>
            <a:tailEnd len="sm" w="sm" type="none"/>
          </a:ln>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CD312D"/>
                </a:solidFill>
              </a:rPr>
              <a:t>How to SOLVE </a:t>
            </a:r>
            <a:endParaRPr>
              <a:solidFill>
                <a:srgbClr val="CD312D"/>
              </a:solidFill>
            </a:endParaRPr>
          </a:p>
          <a:p>
            <a:pPr indent="0" lvl="0" marL="0" rtl="0" algn="l">
              <a:spcBef>
                <a:spcPts val="0"/>
              </a:spcBef>
              <a:spcAft>
                <a:spcPts val="0"/>
              </a:spcAft>
              <a:buNone/>
            </a:pPr>
            <a:r>
              <a:rPr lang="en">
                <a:solidFill>
                  <a:srgbClr val="CD312D"/>
                </a:solidFill>
              </a:rPr>
              <a:t>Fitch’s Paradox of Knowability</a:t>
            </a:r>
            <a:endParaRPr>
              <a:solidFill>
                <a:srgbClr val="CD312D"/>
              </a:solidFill>
            </a:endParaRPr>
          </a:p>
        </p:txBody>
      </p:sp>
      <p:sp>
        <p:nvSpPr>
          <p:cNvPr id="135" name="Google Shape;135;p13"/>
          <p:cNvSpPr txBox="1"/>
          <p:nvPr>
            <p:ph idx="1" type="subTitle"/>
          </p:nvPr>
        </p:nvSpPr>
        <p:spPr>
          <a:xfrm>
            <a:off x="5083950" y="3924925"/>
            <a:ext cx="3470700" cy="506100"/>
          </a:xfrm>
          <a:prstGeom prst="rect">
            <a:avLst/>
          </a:prstGeom>
        </p:spPr>
        <p:txBody>
          <a:bodyPr anchorCtr="0" anchor="t" bIns="91425" lIns="91425" spcFirstLastPara="1" rIns="91425" wrap="square" tIns="91425">
            <a:normAutofit fontScale="55000" lnSpcReduction="20000"/>
          </a:bodyPr>
          <a:lstStyle/>
          <a:p>
            <a:pPr indent="0" lvl="0" marL="0" rtl="0" algn="l">
              <a:spcBef>
                <a:spcPts val="0"/>
              </a:spcBef>
              <a:spcAft>
                <a:spcPts val="0"/>
              </a:spcAft>
              <a:buNone/>
            </a:pPr>
            <a:r>
              <a:rPr lang="en" sz="2400">
                <a:solidFill>
                  <a:srgbClr val="CD312D"/>
                </a:solidFill>
              </a:rPr>
              <a:t>Lorenz Hehrofer</a:t>
            </a:r>
            <a:endParaRPr sz="2400">
              <a:solidFill>
                <a:srgbClr val="CD312D"/>
              </a:solidFill>
            </a:endParaRPr>
          </a:p>
          <a:p>
            <a:pPr indent="0" lvl="0" marL="0" rtl="0" algn="l">
              <a:spcBef>
                <a:spcPts val="0"/>
              </a:spcBef>
              <a:spcAft>
                <a:spcPts val="0"/>
              </a:spcAft>
              <a:buNone/>
            </a:pPr>
            <a:r>
              <a:rPr lang="en" sz="2400">
                <a:solidFill>
                  <a:srgbClr val="CD312D"/>
                </a:solidFill>
              </a:rPr>
              <a:t>Mean Business - WE DO!</a:t>
            </a:r>
            <a:endParaRPr sz="2400">
              <a:solidFill>
                <a:srgbClr val="CD312D"/>
              </a:solidFill>
            </a:endParaRPr>
          </a:p>
        </p:txBody>
      </p:sp>
      <p:pic>
        <p:nvPicPr>
          <p:cNvPr id="136" name="Google Shape;136;p13"/>
          <p:cNvPicPr preferRelativeResize="0"/>
          <p:nvPr/>
        </p:nvPicPr>
        <p:blipFill>
          <a:blip r:embed="rId3">
            <a:alphaModFix/>
          </a:blip>
          <a:stretch>
            <a:fillRect/>
          </a:stretch>
        </p:blipFill>
        <p:spPr>
          <a:xfrm>
            <a:off x="7466600" y="3466500"/>
            <a:ext cx="1255183" cy="1241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40" name="Shape 140"/>
        <p:cNvGrpSpPr/>
        <p:nvPr/>
      </p:nvGrpSpPr>
      <p:grpSpPr>
        <a:xfrm>
          <a:off x="0" y="0"/>
          <a:ext cx="0" cy="0"/>
          <a:chOff x="0" y="0"/>
          <a:chExt cx="0" cy="0"/>
        </a:xfrm>
      </p:grpSpPr>
      <p:sp>
        <p:nvSpPr>
          <p:cNvPr id="141" name="Google Shape;141;p14"/>
          <p:cNvSpPr txBox="1"/>
          <p:nvPr>
            <p:ph idx="4294967295" type="title"/>
          </p:nvPr>
        </p:nvSpPr>
        <p:spPr>
          <a:xfrm>
            <a:off x="535775" y="712150"/>
            <a:ext cx="5197200" cy="768000"/>
          </a:xfrm>
          <a:prstGeom prst="rect">
            <a:avLst/>
          </a:prstGeom>
        </p:spPr>
        <p:txBody>
          <a:bodyPr anchorCtr="0" anchor="t" bIns="91425" lIns="91425" spcFirstLastPara="1" rIns="91425" wrap="square" tIns="91425">
            <a:normAutofit/>
          </a:bodyPr>
          <a:lstStyle/>
          <a:p>
            <a:pPr indent="0" lvl="0" marL="0" rtl="0" algn="l">
              <a:spcBef>
                <a:spcPts val="0"/>
              </a:spcBef>
              <a:spcAft>
                <a:spcPts val="1600"/>
              </a:spcAft>
              <a:buNone/>
            </a:pPr>
            <a:r>
              <a:rPr lang="en" sz="2400">
                <a:solidFill>
                  <a:srgbClr val="FFFFFF"/>
                </a:solidFill>
              </a:rPr>
              <a:t>History of Paradox of Knowability</a:t>
            </a:r>
            <a:endParaRPr sz="2400">
              <a:solidFill>
                <a:srgbClr val="FFFFFF"/>
              </a:solidFill>
            </a:endParaRPr>
          </a:p>
        </p:txBody>
      </p:sp>
      <p:sp>
        <p:nvSpPr>
          <p:cNvPr id="142" name="Google Shape;142;p14"/>
          <p:cNvSpPr txBox="1"/>
          <p:nvPr>
            <p:ph idx="4294967295" type="title"/>
          </p:nvPr>
        </p:nvSpPr>
        <p:spPr>
          <a:xfrm>
            <a:off x="535775" y="1480150"/>
            <a:ext cx="5197200" cy="30675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b="0" lang="en" sz="1800">
                <a:solidFill>
                  <a:srgbClr val="FFFFFF"/>
                </a:solidFill>
                <a:latin typeface="Lato"/>
                <a:ea typeface="Lato"/>
                <a:cs typeface="Lato"/>
                <a:sym typeface="Lato"/>
              </a:rPr>
              <a:t>The paradox of knowability is well-known to all philosophers streams world globally defining the scope of knowledge </a:t>
            </a:r>
            <a:r>
              <a:rPr b="0" lang="en" sz="1800">
                <a:solidFill>
                  <a:srgbClr val="FFFFFF"/>
                </a:solidFill>
                <a:latin typeface="Lato"/>
                <a:ea typeface="Lato"/>
                <a:cs typeface="Lato"/>
                <a:sym typeface="Lato"/>
              </a:rPr>
              <a:t>accessible to mankind. There are four scopes of knowability:</a:t>
            </a:r>
            <a:endParaRPr b="0" sz="1800">
              <a:solidFill>
                <a:srgbClr val="FFFFFF"/>
              </a:solidFill>
              <a:latin typeface="Lato"/>
              <a:ea typeface="Lato"/>
              <a:cs typeface="Lato"/>
              <a:sym typeface="Lato"/>
            </a:endParaRPr>
          </a:p>
          <a:p>
            <a:pPr indent="-342900" lvl="0" marL="457200" rtl="0" algn="l">
              <a:lnSpc>
                <a:spcPct val="115000"/>
              </a:lnSpc>
              <a:spcBef>
                <a:spcPts val="1600"/>
              </a:spcBef>
              <a:spcAft>
                <a:spcPts val="0"/>
              </a:spcAft>
              <a:buClr>
                <a:srgbClr val="FFFFFF"/>
              </a:buClr>
              <a:buSzPts val="1800"/>
              <a:buFont typeface="Lato"/>
              <a:buChar char="-"/>
            </a:pPr>
            <a:r>
              <a:rPr b="0" lang="en" sz="1800">
                <a:solidFill>
                  <a:srgbClr val="FFFFFF"/>
                </a:solidFill>
                <a:latin typeface="Lato"/>
                <a:ea typeface="Lato"/>
                <a:cs typeface="Lato"/>
                <a:sym typeface="Lato"/>
              </a:rPr>
              <a:t>Known</a:t>
            </a:r>
            <a:endParaRPr b="0" sz="1800">
              <a:solidFill>
                <a:srgbClr val="FFFFFF"/>
              </a:solidFill>
              <a:latin typeface="Lato"/>
              <a:ea typeface="Lato"/>
              <a:cs typeface="Lato"/>
              <a:sym typeface="Lato"/>
            </a:endParaRPr>
          </a:p>
          <a:p>
            <a:pPr indent="-342900" lvl="0" marL="457200" rtl="0" algn="l">
              <a:lnSpc>
                <a:spcPct val="115000"/>
              </a:lnSpc>
              <a:spcBef>
                <a:spcPts val="0"/>
              </a:spcBef>
              <a:spcAft>
                <a:spcPts val="0"/>
              </a:spcAft>
              <a:buClr>
                <a:srgbClr val="FFFFFF"/>
              </a:buClr>
              <a:buSzPts val="1800"/>
              <a:buFont typeface="Lato"/>
              <a:buChar char="-"/>
            </a:pPr>
            <a:r>
              <a:rPr b="0" lang="en" sz="1800">
                <a:solidFill>
                  <a:srgbClr val="FFFFFF"/>
                </a:solidFill>
                <a:latin typeface="Lato"/>
                <a:ea typeface="Lato"/>
                <a:cs typeface="Lato"/>
                <a:sym typeface="Lato"/>
              </a:rPr>
              <a:t>Knowable</a:t>
            </a:r>
            <a:endParaRPr b="0" sz="1800">
              <a:solidFill>
                <a:srgbClr val="FFFFFF"/>
              </a:solidFill>
              <a:latin typeface="Lato"/>
              <a:ea typeface="Lato"/>
              <a:cs typeface="Lato"/>
              <a:sym typeface="Lato"/>
            </a:endParaRPr>
          </a:p>
          <a:p>
            <a:pPr indent="-342900" lvl="0" marL="457200" rtl="0" algn="l">
              <a:lnSpc>
                <a:spcPct val="115000"/>
              </a:lnSpc>
              <a:spcBef>
                <a:spcPts val="0"/>
              </a:spcBef>
              <a:spcAft>
                <a:spcPts val="0"/>
              </a:spcAft>
              <a:buClr>
                <a:srgbClr val="FFFFFF"/>
              </a:buClr>
              <a:buSzPts val="1800"/>
              <a:buFont typeface="Lato"/>
              <a:buChar char="-"/>
            </a:pPr>
            <a:r>
              <a:rPr b="0" lang="en" sz="1800">
                <a:solidFill>
                  <a:srgbClr val="FFFFFF"/>
                </a:solidFill>
                <a:latin typeface="Lato"/>
                <a:ea typeface="Lato"/>
                <a:cs typeface="Lato"/>
                <a:sym typeface="Lato"/>
              </a:rPr>
              <a:t>Unknown </a:t>
            </a:r>
            <a:endParaRPr b="0" sz="1800">
              <a:solidFill>
                <a:srgbClr val="FFFFFF"/>
              </a:solidFill>
              <a:latin typeface="Lato"/>
              <a:ea typeface="Lato"/>
              <a:cs typeface="Lato"/>
              <a:sym typeface="Lato"/>
            </a:endParaRPr>
          </a:p>
          <a:p>
            <a:pPr indent="-342900" lvl="0" marL="457200" rtl="0" algn="l">
              <a:lnSpc>
                <a:spcPct val="115000"/>
              </a:lnSpc>
              <a:spcBef>
                <a:spcPts val="0"/>
              </a:spcBef>
              <a:spcAft>
                <a:spcPts val="0"/>
              </a:spcAft>
              <a:buClr>
                <a:srgbClr val="FFFFFF"/>
              </a:buClr>
              <a:buSzPts val="1800"/>
              <a:buFont typeface="Lato"/>
              <a:buChar char="-"/>
            </a:pPr>
            <a:r>
              <a:rPr b="0" lang="en" sz="1800">
                <a:solidFill>
                  <a:srgbClr val="FFFFFF"/>
                </a:solidFill>
                <a:latin typeface="Lato"/>
                <a:ea typeface="Lato"/>
                <a:cs typeface="Lato"/>
                <a:sym typeface="Lato"/>
              </a:rPr>
              <a:t>Unknowable</a:t>
            </a:r>
            <a:endParaRPr b="0" sz="1800">
              <a:solidFill>
                <a:srgbClr val="FFFFFF"/>
              </a:solidFill>
              <a:latin typeface="Lato"/>
              <a:ea typeface="Lato"/>
              <a:cs typeface="Lato"/>
              <a:sym typeface="Lato"/>
            </a:endParaRPr>
          </a:p>
        </p:txBody>
      </p:sp>
      <p:pic>
        <p:nvPicPr>
          <p:cNvPr id="143" name="Google Shape;143;p14"/>
          <p:cNvPicPr preferRelativeResize="0"/>
          <p:nvPr/>
        </p:nvPicPr>
        <p:blipFill>
          <a:blip r:embed="rId3">
            <a:alphaModFix/>
          </a:blip>
          <a:stretch>
            <a:fillRect/>
          </a:stretch>
        </p:blipFill>
        <p:spPr>
          <a:xfrm>
            <a:off x="7466600" y="3466500"/>
            <a:ext cx="1255183" cy="1241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47" name="Shape 147"/>
        <p:cNvGrpSpPr/>
        <p:nvPr/>
      </p:nvGrpSpPr>
      <p:grpSpPr>
        <a:xfrm>
          <a:off x="0" y="0"/>
          <a:ext cx="0" cy="0"/>
          <a:chOff x="0" y="0"/>
          <a:chExt cx="0" cy="0"/>
        </a:xfrm>
      </p:grpSpPr>
      <p:pic>
        <p:nvPicPr>
          <p:cNvPr id="148" name="Google Shape;148;p15"/>
          <p:cNvPicPr preferRelativeResize="0"/>
          <p:nvPr/>
        </p:nvPicPr>
        <p:blipFill>
          <a:blip r:embed="rId3">
            <a:alphaModFix/>
          </a:blip>
          <a:stretch>
            <a:fillRect/>
          </a:stretch>
        </p:blipFill>
        <p:spPr>
          <a:xfrm>
            <a:off x="2444700" y="162737"/>
            <a:ext cx="4254600" cy="4818038"/>
          </a:xfrm>
          <a:prstGeom prst="rect">
            <a:avLst/>
          </a:prstGeom>
          <a:noFill/>
          <a:ln>
            <a:noFill/>
          </a:ln>
        </p:spPr>
      </p:pic>
      <p:sp>
        <p:nvSpPr>
          <p:cNvPr id="149" name="Google Shape;149;p15"/>
          <p:cNvSpPr txBox="1"/>
          <p:nvPr/>
        </p:nvSpPr>
        <p:spPr>
          <a:xfrm>
            <a:off x="2855550" y="687397"/>
            <a:ext cx="3432900" cy="76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100">
                <a:solidFill>
                  <a:schemeClr val="lt2"/>
                </a:solidFill>
                <a:latin typeface="Raleway"/>
                <a:ea typeface="Raleway"/>
                <a:cs typeface="Raleway"/>
                <a:sym typeface="Raleway"/>
              </a:rPr>
              <a:t>1.</a:t>
            </a:r>
            <a:r>
              <a:rPr b="1" lang="en" sz="2700">
                <a:solidFill>
                  <a:schemeClr val="lt2"/>
                </a:solidFill>
                <a:latin typeface="Raleway"/>
                <a:ea typeface="Raleway"/>
                <a:cs typeface="Raleway"/>
                <a:sym typeface="Raleway"/>
              </a:rPr>
              <a:t> </a:t>
            </a:r>
            <a:r>
              <a:rPr b="1" lang="en" sz="1500">
                <a:solidFill>
                  <a:schemeClr val="lt2"/>
                </a:solidFill>
                <a:latin typeface="Raleway"/>
                <a:ea typeface="Raleway"/>
                <a:cs typeface="Raleway"/>
                <a:sym typeface="Raleway"/>
              </a:rPr>
              <a:t>How To Solve Fitch’s Paradox</a:t>
            </a:r>
            <a:endParaRPr b="1" sz="1500">
              <a:solidFill>
                <a:schemeClr val="lt2"/>
              </a:solidFill>
              <a:latin typeface="Raleway"/>
              <a:ea typeface="Raleway"/>
              <a:cs typeface="Raleway"/>
              <a:sym typeface="Raleway"/>
            </a:endParaRPr>
          </a:p>
        </p:txBody>
      </p:sp>
      <p:sp>
        <p:nvSpPr>
          <p:cNvPr id="150" name="Google Shape;150;p15"/>
          <p:cNvSpPr txBox="1"/>
          <p:nvPr>
            <p:ph idx="4294967295" type="body"/>
          </p:nvPr>
        </p:nvSpPr>
        <p:spPr>
          <a:xfrm>
            <a:off x="2855550" y="1377480"/>
            <a:ext cx="3432900" cy="3327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200">
                <a:latin typeface="Raleway"/>
                <a:ea typeface="Raleway"/>
                <a:cs typeface="Raleway"/>
                <a:sym typeface="Raleway"/>
              </a:rPr>
              <a:t>By default unknowable is inaccessible to mankind, solving Fitch’s Paradox we make accessible total of universe</a:t>
            </a:r>
            <a:endParaRPr sz="1200">
              <a:solidFill>
                <a:schemeClr val="dk2"/>
              </a:solidFill>
              <a:latin typeface="Raleway"/>
              <a:ea typeface="Raleway"/>
              <a:cs typeface="Raleway"/>
              <a:sym typeface="Raleway"/>
            </a:endParaRPr>
          </a:p>
          <a:p>
            <a:pPr indent="-317500" lvl="0" marL="457200" rtl="0" algn="l">
              <a:spcBef>
                <a:spcPts val="1600"/>
              </a:spcBef>
              <a:spcAft>
                <a:spcPts val="0"/>
              </a:spcAft>
              <a:buClr>
                <a:schemeClr val="dk1"/>
              </a:buClr>
              <a:buSzPts val="1400"/>
              <a:buFont typeface="Raleway"/>
              <a:buChar char="➔"/>
            </a:pPr>
            <a:r>
              <a:rPr b="1" lang="en" sz="1400">
                <a:solidFill>
                  <a:srgbClr val="CD312D"/>
                </a:solidFill>
                <a:latin typeface="Raleway"/>
                <a:ea typeface="Raleway"/>
                <a:cs typeface="Raleway"/>
                <a:sym typeface="Raleway"/>
              </a:rPr>
              <a:t>DSI</a:t>
            </a:r>
            <a:br>
              <a:rPr lang="en" sz="1400">
                <a:latin typeface="Raleway"/>
                <a:ea typeface="Raleway"/>
                <a:cs typeface="Raleway"/>
                <a:sym typeface="Raleway"/>
              </a:rPr>
            </a:br>
            <a:r>
              <a:rPr lang="en" sz="1200">
                <a:latin typeface="Raleway"/>
                <a:ea typeface="Raleway"/>
                <a:cs typeface="Raleway"/>
                <a:sym typeface="Raleway"/>
              </a:rPr>
              <a:t>What is DSI and how it works</a:t>
            </a:r>
            <a:endParaRPr sz="1200">
              <a:latin typeface="Raleway"/>
              <a:ea typeface="Raleway"/>
              <a:cs typeface="Raleway"/>
              <a:sym typeface="Raleway"/>
            </a:endParaRPr>
          </a:p>
          <a:p>
            <a:pPr indent="-317500" lvl="0" marL="457200" rtl="0" algn="l">
              <a:spcBef>
                <a:spcPts val="1000"/>
              </a:spcBef>
              <a:spcAft>
                <a:spcPts val="0"/>
              </a:spcAft>
              <a:buClr>
                <a:schemeClr val="dk1"/>
              </a:buClr>
              <a:buSzPts val="1400"/>
              <a:buFont typeface="Raleway"/>
              <a:buChar char="➔"/>
            </a:pPr>
            <a:r>
              <a:rPr b="1" lang="en" sz="1400">
                <a:solidFill>
                  <a:srgbClr val="CD312D"/>
                </a:solidFill>
                <a:latin typeface="Raleway"/>
                <a:ea typeface="Raleway"/>
                <a:cs typeface="Raleway"/>
                <a:sym typeface="Raleway"/>
              </a:rPr>
              <a:t>Maths</a:t>
            </a:r>
            <a:br>
              <a:rPr lang="en" sz="1400">
                <a:latin typeface="Raleway"/>
                <a:ea typeface="Raleway"/>
                <a:cs typeface="Raleway"/>
                <a:sym typeface="Raleway"/>
              </a:rPr>
            </a:br>
            <a:r>
              <a:rPr lang="en" sz="1200">
                <a:latin typeface="Raleway"/>
                <a:ea typeface="Raleway"/>
                <a:cs typeface="Raleway"/>
                <a:sym typeface="Raleway"/>
              </a:rPr>
              <a:t>How to find unknowable scope</a:t>
            </a:r>
            <a:endParaRPr sz="1200">
              <a:latin typeface="Raleway"/>
              <a:ea typeface="Raleway"/>
              <a:cs typeface="Raleway"/>
              <a:sym typeface="Raleway"/>
            </a:endParaRPr>
          </a:p>
          <a:p>
            <a:pPr indent="-317500" lvl="0" marL="457200" rtl="0" algn="l">
              <a:spcBef>
                <a:spcPts val="1000"/>
              </a:spcBef>
              <a:spcAft>
                <a:spcPts val="1000"/>
              </a:spcAft>
              <a:buClr>
                <a:schemeClr val="dk1"/>
              </a:buClr>
              <a:buSzPts val="1400"/>
              <a:buFont typeface="Raleway"/>
              <a:buChar char="➔"/>
            </a:pPr>
            <a:r>
              <a:rPr b="1" lang="en" sz="1400">
                <a:solidFill>
                  <a:srgbClr val="CD312D"/>
                </a:solidFill>
                <a:latin typeface="Raleway"/>
                <a:ea typeface="Raleway"/>
                <a:cs typeface="Raleway"/>
                <a:sym typeface="Raleway"/>
              </a:rPr>
              <a:t>Solved Paradoxes</a:t>
            </a:r>
            <a:br>
              <a:rPr lang="en" sz="1400">
                <a:latin typeface="Raleway"/>
                <a:ea typeface="Raleway"/>
                <a:cs typeface="Raleway"/>
                <a:sym typeface="Raleway"/>
              </a:rPr>
            </a:br>
            <a:r>
              <a:rPr lang="en" sz="1200">
                <a:latin typeface="Raleway"/>
                <a:ea typeface="Raleway"/>
                <a:cs typeface="Raleway"/>
                <a:sym typeface="Raleway"/>
              </a:rPr>
              <a:t>Fitch’s Paradox Solution is mandatory have Applied Science invention </a:t>
            </a:r>
            <a:endParaRPr sz="1200">
              <a:solidFill>
                <a:schemeClr val="dk2"/>
              </a:solidFill>
              <a:latin typeface="Raleway"/>
              <a:ea typeface="Raleway"/>
              <a:cs typeface="Raleway"/>
              <a:sym typeface="Raleway"/>
            </a:endParaRPr>
          </a:p>
        </p:txBody>
      </p:sp>
      <p:pic>
        <p:nvPicPr>
          <p:cNvPr id="151" name="Google Shape;151;p15"/>
          <p:cNvPicPr preferRelativeResize="0"/>
          <p:nvPr/>
        </p:nvPicPr>
        <p:blipFill>
          <a:blip r:embed="rId4">
            <a:alphaModFix/>
          </a:blip>
          <a:stretch>
            <a:fillRect/>
          </a:stretch>
        </p:blipFill>
        <p:spPr>
          <a:xfrm>
            <a:off x="7466600" y="3466500"/>
            <a:ext cx="1255183" cy="1241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55" name="Shape 155"/>
        <p:cNvGrpSpPr/>
        <p:nvPr/>
      </p:nvGrpSpPr>
      <p:grpSpPr>
        <a:xfrm>
          <a:off x="0" y="0"/>
          <a:ext cx="0" cy="0"/>
          <a:chOff x="0" y="0"/>
          <a:chExt cx="0" cy="0"/>
        </a:xfrm>
      </p:grpSpPr>
      <p:sp>
        <p:nvSpPr>
          <p:cNvPr id="156" name="Google Shape;156;p16"/>
          <p:cNvSpPr txBox="1"/>
          <p:nvPr>
            <p:ph type="title"/>
          </p:nvPr>
        </p:nvSpPr>
        <p:spPr>
          <a:xfrm>
            <a:off x="283100" y="712150"/>
            <a:ext cx="8631600" cy="1752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DSI, how to solve infinite data arrays O(1) complexity</a:t>
            </a:r>
            <a:endParaRPr>
              <a:solidFill>
                <a:schemeClr val="accent5"/>
              </a:solidFill>
            </a:endParaRPr>
          </a:p>
        </p:txBody>
      </p:sp>
      <p:sp>
        <p:nvSpPr>
          <p:cNvPr id="157" name="Google Shape;157;p16"/>
          <p:cNvSpPr txBox="1"/>
          <p:nvPr/>
        </p:nvSpPr>
        <p:spPr>
          <a:xfrm>
            <a:off x="283100" y="2823875"/>
            <a:ext cx="70092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Lato"/>
                <a:ea typeface="Lato"/>
                <a:cs typeface="Lato"/>
                <a:sym typeface="Lato"/>
              </a:rPr>
              <a:t>We use </a:t>
            </a:r>
            <a:r>
              <a:rPr lang="en">
                <a:solidFill>
                  <a:srgbClr val="FFFFFF"/>
                </a:solidFill>
                <a:latin typeface="Lato"/>
                <a:ea typeface="Lato"/>
                <a:cs typeface="Lato"/>
                <a:sym typeface="Lato"/>
              </a:rPr>
              <a:t>fractal</a:t>
            </a:r>
            <a:r>
              <a:rPr lang="en">
                <a:solidFill>
                  <a:srgbClr val="FFFFFF"/>
                </a:solidFill>
                <a:latin typeface="Lato"/>
                <a:ea typeface="Lato"/>
                <a:cs typeface="Lato"/>
                <a:sym typeface="Lato"/>
              </a:rPr>
              <a:t> mathematics to solve unknowable and paradox solutions at a global knowledge range</a:t>
            </a:r>
            <a:endParaRPr>
              <a:solidFill>
                <a:srgbClr val="FFFFFF"/>
              </a:solidFill>
              <a:latin typeface="Lato"/>
              <a:ea typeface="Lato"/>
              <a:cs typeface="Lato"/>
              <a:sym typeface="Lato"/>
            </a:endParaRPr>
          </a:p>
          <a:p>
            <a:pPr indent="0" lvl="0" marL="0" rtl="0" algn="l">
              <a:spcBef>
                <a:spcPts val="0"/>
              </a:spcBef>
              <a:spcAft>
                <a:spcPts val="0"/>
              </a:spcAft>
              <a:buNone/>
            </a:pPr>
            <a:r>
              <a:t/>
            </a:r>
            <a:endParaRPr>
              <a:solidFill>
                <a:srgbClr val="FFFFFF"/>
              </a:solidFill>
              <a:latin typeface="Lato"/>
              <a:ea typeface="Lato"/>
              <a:cs typeface="Lato"/>
              <a:sym typeface="Lato"/>
            </a:endParaRPr>
          </a:p>
          <a:p>
            <a:pPr indent="0" lvl="0" marL="0" rtl="0" algn="l">
              <a:spcBef>
                <a:spcPts val="0"/>
              </a:spcBef>
              <a:spcAft>
                <a:spcPts val="0"/>
              </a:spcAft>
              <a:buNone/>
            </a:pPr>
            <a:r>
              <a:rPr lang="en">
                <a:solidFill>
                  <a:srgbClr val="FFFFFF"/>
                </a:solidFill>
                <a:latin typeface="Lato"/>
                <a:ea typeface="Lato"/>
                <a:cs typeface="Lato"/>
                <a:sym typeface="Lato"/>
              </a:rPr>
              <a:t>Matrix n defining parameters of DSI(n) if defining solution of Deterministic Search Of Uncountable Unordered Infinite Data Arrays of O(1) complexity using Fractal Mathematics define only one solution and only one value of result.</a:t>
            </a:r>
            <a:endParaRPr>
              <a:solidFill>
                <a:srgbClr val="FFFFFF"/>
              </a:solidFill>
              <a:latin typeface="Lato"/>
              <a:ea typeface="Lato"/>
              <a:cs typeface="Lato"/>
              <a:sym typeface="Lato"/>
            </a:endParaRPr>
          </a:p>
        </p:txBody>
      </p:sp>
      <p:pic>
        <p:nvPicPr>
          <p:cNvPr id="158" name="Google Shape;158;p16"/>
          <p:cNvPicPr preferRelativeResize="0"/>
          <p:nvPr/>
        </p:nvPicPr>
        <p:blipFill>
          <a:blip r:embed="rId3">
            <a:alphaModFix/>
          </a:blip>
          <a:stretch>
            <a:fillRect/>
          </a:stretch>
        </p:blipFill>
        <p:spPr>
          <a:xfrm>
            <a:off x="7466600" y="3466500"/>
            <a:ext cx="1255183" cy="1241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62" name="Shape 162"/>
        <p:cNvGrpSpPr/>
        <p:nvPr/>
      </p:nvGrpSpPr>
      <p:grpSpPr>
        <a:xfrm>
          <a:off x="0" y="0"/>
          <a:ext cx="0" cy="0"/>
          <a:chOff x="0" y="0"/>
          <a:chExt cx="0" cy="0"/>
        </a:xfrm>
      </p:grpSpPr>
      <p:sp>
        <p:nvSpPr>
          <p:cNvPr id="163" name="Google Shape;163;p17"/>
          <p:cNvSpPr txBox="1"/>
          <p:nvPr>
            <p:ph type="title"/>
          </p:nvPr>
        </p:nvSpPr>
        <p:spPr>
          <a:xfrm>
            <a:off x="283100" y="712150"/>
            <a:ext cx="8622300" cy="8679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a:solidFill>
                  <a:srgbClr val="FFFFFF"/>
                </a:solidFill>
              </a:rPr>
              <a:t>Fitch’s Paradox Mathematics</a:t>
            </a:r>
            <a:endParaRPr b="0" sz="2400"/>
          </a:p>
        </p:txBody>
      </p:sp>
      <p:pic>
        <p:nvPicPr>
          <p:cNvPr id="164" name="Google Shape;164;p17"/>
          <p:cNvPicPr preferRelativeResize="0"/>
          <p:nvPr/>
        </p:nvPicPr>
        <p:blipFill>
          <a:blip r:embed="rId3">
            <a:alphaModFix/>
          </a:blip>
          <a:stretch>
            <a:fillRect/>
          </a:stretch>
        </p:blipFill>
        <p:spPr>
          <a:xfrm>
            <a:off x="7466600" y="3466500"/>
            <a:ext cx="1255183" cy="1241700"/>
          </a:xfrm>
          <a:prstGeom prst="rect">
            <a:avLst/>
          </a:prstGeom>
          <a:noFill/>
          <a:ln>
            <a:noFill/>
          </a:ln>
        </p:spPr>
      </p:pic>
      <p:sp>
        <p:nvSpPr>
          <p:cNvPr id="165" name="Google Shape;165;p17"/>
          <p:cNvSpPr txBox="1"/>
          <p:nvPr/>
        </p:nvSpPr>
        <p:spPr>
          <a:xfrm>
            <a:off x="283100" y="1865775"/>
            <a:ext cx="8622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Lato"/>
              <a:ea typeface="Lato"/>
              <a:cs typeface="Lato"/>
              <a:sym typeface="Lato"/>
            </a:endParaRPr>
          </a:p>
        </p:txBody>
      </p:sp>
      <p:sp>
        <p:nvSpPr>
          <p:cNvPr id="166" name="Google Shape;166;p17"/>
          <p:cNvSpPr txBox="1"/>
          <p:nvPr/>
        </p:nvSpPr>
        <p:spPr>
          <a:xfrm>
            <a:off x="283100" y="1969175"/>
            <a:ext cx="8387700" cy="258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2"/>
              </a:buClr>
              <a:buSzPts val="1100"/>
              <a:buFont typeface="Arial"/>
              <a:buNone/>
            </a:pPr>
            <a:r>
              <a:rPr lang="en" sz="1200">
                <a:solidFill>
                  <a:srgbClr val="FFFFFF"/>
                </a:solidFill>
                <a:highlight>
                  <a:srgbClr val="000000"/>
                </a:highlight>
                <a:latin typeface="Verdana"/>
                <a:ea typeface="Verdana"/>
                <a:cs typeface="Verdana"/>
                <a:sym typeface="Verdana"/>
              </a:rPr>
              <a:t>We define f(x) = DSI(n)</a:t>
            </a:r>
            <a:endParaRPr sz="1200">
              <a:solidFill>
                <a:srgbClr val="FFFFFF"/>
              </a:solidFill>
              <a:highlight>
                <a:srgbClr val="000000"/>
              </a:highlight>
              <a:latin typeface="Verdana"/>
              <a:ea typeface="Verdana"/>
              <a:cs typeface="Verdana"/>
              <a:sym typeface="Verdana"/>
            </a:endParaRPr>
          </a:p>
          <a:p>
            <a:pPr indent="0" lvl="0" marL="0" rtl="0" algn="l">
              <a:spcBef>
                <a:spcPts val="0"/>
              </a:spcBef>
              <a:spcAft>
                <a:spcPts val="0"/>
              </a:spcAft>
              <a:buClr>
                <a:schemeClr val="dk2"/>
              </a:buClr>
              <a:buSzPts val="1100"/>
              <a:buFont typeface="Arial"/>
              <a:buNone/>
            </a:pPr>
            <a:r>
              <a:rPr lang="en" sz="1200">
                <a:solidFill>
                  <a:srgbClr val="FFFFFF"/>
                </a:solidFill>
                <a:highlight>
                  <a:srgbClr val="000000"/>
                </a:highlight>
                <a:latin typeface="Verdana"/>
                <a:ea typeface="Verdana"/>
                <a:cs typeface="Verdana"/>
                <a:sym typeface="Verdana"/>
              </a:rPr>
              <a:t>f - function performing search</a:t>
            </a:r>
            <a:endParaRPr sz="1200">
              <a:solidFill>
                <a:srgbClr val="FFFFFF"/>
              </a:solidFill>
              <a:highlight>
                <a:srgbClr val="000000"/>
              </a:highlight>
              <a:latin typeface="Verdana"/>
              <a:ea typeface="Verdana"/>
              <a:cs typeface="Verdana"/>
              <a:sym typeface="Verdana"/>
            </a:endParaRPr>
          </a:p>
          <a:p>
            <a:pPr indent="0" lvl="0" marL="0" rtl="0" algn="l">
              <a:spcBef>
                <a:spcPts val="0"/>
              </a:spcBef>
              <a:spcAft>
                <a:spcPts val="0"/>
              </a:spcAft>
              <a:buClr>
                <a:schemeClr val="dk2"/>
              </a:buClr>
              <a:buSzPts val="1100"/>
              <a:buFont typeface="Arial"/>
              <a:buNone/>
            </a:pPr>
            <a:r>
              <a:rPr lang="en" sz="1200">
                <a:solidFill>
                  <a:srgbClr val="FFFFFF"/>
                </a:solidFill>
                <a:highlight>
                  <a:srgbClr val="000000"/>
                </a:highlight>
                <a:latin typeface="Verdana"/>
                <a:ea typeface="Verdana"/>
                <a:cs typeface="Verdana"/>
                <a:sym typeface="Verdana"/>
              </a:rPr>
              <a:t>DSI - Deterministic Search Of Infinity algorithm</a:t>
            </a:r>
            <a:endParaRPr sz="1200">
              <a:solidFill>
                <a:srgbClr val="FFFFFF"/>
              </a:solidFill>
              <a:highlight>
                <a:srgbClr val="000000"/>
              </a:highlight>
              <a:latin typeface="Verdana"/>
              <a:ea typeface="Verdana"/>
              <a:cs typeface="Verdana"/>
              <a:sym typeface="Verdana"/>
            </a:endParaRPr>
          </a:p>
          <a:p>
            <a:pPr indent="0" lvl="0" marL="0" rtl="0" algn="l">
              <a:spcBef>
                <a:spcPts val="0"/>
              </a:spcBef>
              <a:spcAft>
                <a:spcPts val="0"/>
              </a:spcAft>
              <a:buClr>
                <a:schemeClr val="dk2"/>
              </a:buClr>
              <a:buSzPts val="1100"/>
              <a:buFont typeface="Arial"/>
              <a:buNone/>
            </a:pPr>
            <a:r>
              <a:rPr lang="en" sz="1200">
                <a:solidFill>
                  <a:srgbClr val="FFFFFF"/>
                </a:solidFill>
                <a:highlight>
                  <a:srgbClr val="000000"/>
                </a:highlight>
                <a:latin typeface="Verdana"/>
                <a:ea typeface="Verdana"/>
                <a:cs typeface="Verdana"/>
                <a:sym typeface="Verdana"/>
              </a:rPr>
              <a:t>n - Search algorithm parameters</a:t>
            </a:r>
            <a:endParaRPr sz="1200">
              <a:solidFill>
                <a:srgbClr val="FFFFFF"/>
              </a:solidFill>
              <a:highlight>
                <a:srgbClr val="000000"/>
              </a:highlight>
              <a:latin typeface="Verdana"/>
              <a:ea typeface="Verdana"/>
              <a:cs typeface="Verdana"/>
              <a:sym typeface="Verdana"/>
            </a:endParaRPr>
          </a:p>
          <a:p>
            <a:pPr indent="0" lvl="0" marL="0" rtl="0" algn="l">
              <a:spcBef>
                <a:spcPts val="0"/>
              </a:spcBef>
              <a:spcAft>
                <a:spcPts val="0"/>
              </a:spcAft>
              <a:buNone/>
            </a:pPr>
            <a:r>
              <a:rPr lang="en" sz="1200">
                <a:solidFill>
                  <a:srgbClr val="FFFFFF"/>
                </a:solidFill>
                <a:highlight>
                  <a:srgbClr val="000000"/>
                </a:highlight>
                <a:latin typeface="Verdana"/>
                <a:ea typeface="Verdana"/>
                <a:cs typeface="Verdana"/>
                <a:sym typeface="Verdana"/>
              </a:rPr>
              <a:t>x - searched parameters $$</a:t>
            </a:r>
            <a:endParaRPr sz="1200">
              <a:solidFill>
                <a:srgbClr val="FFFFFF"/>
              </a:solidFill>
              <a:highlight>
                <a:srgbClr val="000000"/>
              </a:highlight>
              <a:latin typeface="Verdana"/>
              <a:ea typeface="Verdana"/>
              <a:cs typeface="Verdana"/>
              <a:sym typeface="Verdana"/>
            </a:endParaRPr>
          </a:p>
          <a:p>
            <a:pPr indent="0" lvl="0" marL="0" rtl="0" algn="l">
              <a:spcBef>
                <a:spcPts val="0"/>
              </a:spcBef>
              <a:spcAft>
                <a:spcPts val="0"/>
              </a:spcAft>
              <a:buNone/>
            </a:pPr>
            <a:r>
              <a:t/>
            </a:r>
            <a:endParaRPr sz="1200">
              <a:solidFill>
                <a:srgbClr val="FFFFFF"/>
              </a:solidFill>
              <a:highlight>
                <a:srgbClr val="000000"/>
              </a:highlight>
              <a:latin typeface="Verdana"/>
              <a:ea typeface="Verdana"/>
              <a:cs typeface="Verdana"/>
              <a:sym typeface="Verdana"/>
            </a:endParaRPr>
          </a:p>
          <a:p>
            <a:pPr indent="0" lvl="0" marL="0" rtl="0" algn="l">
              <a:spcBef>
                <a:spcPts val="0"/>
              </a:spcBef>
              <a:spcAft>
                <a:spcPts val="0"/>
              </a:spcAft>
              <a:buNone/>
            </a:pPr>
            <a:r>
              <a:rPr lang="en" sz="1200">
                <a:solidFill>
                  <a:srgbClr val="FFFFFF"/>
                </a:solidFill>
                <a:highlight>
                  <a:srgbClr val="000000"/>
                </a:highlight>
                <a:latin typeface="Verdana"/>
                <a:ea typeface="Verdana"/>
                <a:cs typeface="Verdana"/>
                <a:sym typeface="Verdana"/>
              </a:rPr>
              <a:t>Searching for a KNOWLEDGE at specific range parameters we </a:t>
            </a:r>
            <a:r>
              <a:rPr lang="en" sz="1200">
                <a:solidFill>
                  <a:srgbClr val="FFFFFF"/>
                </a:solidFill>
                <a:highlight>
                  <a:srgbClr val="000000"/>
                </a:highlight>
                <a:latin typeface="Verdana"/>
                <a:ea typeface="Verdana"/>
                <a:cs typeface="Verdana"/>
                <a:sym typeface="Verdana"/>
              </a:rPr>
              <a:t>receive</a:t>
            </a:r>
            <a:endParaRPr sz="1200">
              <a:solidFill>
                <a:srgbClr val="FFFFFF"/>
              </a:solidFill>
              <a:highlight>
                <a:srgbClr val="000000"/>
              </a:highlight>
              <a:latin typeface="Verdana"/>
              <a:ea typeface="Verdana"/>
              <a:cs typeface="Verdana"/>
              <a:sym typeface="Verdana"/>
            </a:endParaRPr>
          </a:p>
          <a:p>
            <a:pPr indent="0" lvl="0" marL="0" rtl="0" algn="l">
              <a:spcBef>
                <a:spcPts val="0"/>
              </a:spcBef>
              <a:spcAft>
                <a:spcPts val="0"/>
              </a:spcAft>
              <a:buNone/>
            </a:pPr>
            <a:r>
              <a:t/>
            </a:r>
            <a:endParaRPr sz="1200">
              <a:solidFill>
                <a:srgbClr val="FFFFFF"/>
              </a:solidFill>
              <a:highlight>
                <a:srgbClr val="000000"/>
              </a:highlight>
              <a:latin typeface="Verdana"/>
              <a:ea typeface="Verdana"/>
              <a:cs typeface="Verdana"/>
              <a:sym typeface="Verdana"/>
            </a:endParaRPr>
          </a:p>
          <a:p>
            <a:pPr indent="0" lvl="0" marL="0" rtl="0" algn="l">
              <a:spcBef>
                <a:spcPts val="0"/>
              </a:spcBef>
              <a:spcAft>
                <a:spcPts val="0"/>
              </a:spcAft>
              <a:buNone/>
            </a:pPr>
            <a:r>
              <a:rPr lang="en" sz="1200">
                <a:solidFill>
                  <a:srgbClr val="FFFFFF"/>
                </a:solidFill>
                <a:highlight>
                  <a:srgbClr val="000000"/>
                </a:highlight>
                <a:latin typeface="Verdana"/>
                <a:ea typeface="Verdana"/>
                <a:cs typeface="Verdana"/>
                <a:sym typeface="Verdana"/>
              </a:rPr>
              <a:t>K N O W L E D G E    E X I S TS</a:t>
            </a:r>
            <a:endParaRPr sz="1200">
              <a:solidFill>
                <a:srgbClr val="FFFFFF"/>
              </a:solidFill>
              <a:highlight>
                <a:srgbClr val="000000"/>
              </a:highlight>
              <a:latin typeface="Verdana"/>
              <a:ea typeface="Verdana"/>
              <a:cs typeface="Verdana"/>
              <a:sym typeface="Verdana"/>
            </a:endParaRPr>
          </a:p>
          <a:p>
            <a:pPr indent="0" lvl="0" marL="0" rtl="0" algn="l">
              <a:spcBef>
                <a:spcPts val="0"/>
              </a:spcBef>
              <a:spcAft>
                <a:spcPts val="0"/>
              </a:spcAft>
              <a:buNone/>
            </a:pPr>
            <a:r>
              <a:t/>
            </a:r>
            <a:endParaRPr sz="1200">
              <a:solidFill>
                <a:srgbClr val="FFFFFF"/>
              </a:solidFill>
              <a:highlight>
                <a:srgbClr val="000000"/>
              </a:highlight>
              <a:latin typeface="Verdana"/>
              <a:ea typeface="Verdana"/>
              <a:cs typeface="Verdana"/>
              <a:sym typeface="Verdana"/>
            </a:endParaRPr>
          </a:p>
          <a:p>
            <a:pPr indent="0" lvl="0" marL="0" rtl="0" algn="l">
              <a:spcBef>
                <a:spcPts val="0"/>
              </a:spcBef>
              <a:spcAft>
                <a:spcPts val="0"/>
              </a:spcAft>
              <a:buNone/>
            </a:pPr>
            <a:r>
              <a:rPr lang="en" sz="1200">
                <a:solidFill>
                  <a:srgbClr val="FFFFFF"/>
                </a:solidFill>
                <a:highlight>
                  <a:srgbClr val="000000"/>
                </a:highlight>
                <a:latin typeface="Verdana"/>
                <a:ea typeface="Verdana"/>
                <a:cs typeface="Verdana"/>
                <a:sym typeface="Verdana"/>
              </a:rPr>
              <a:t>The finding of all required solution is a prank, process is slow by nature and </a:t>
            </a:r>
            <a:endParaRPr sz="1200">
              <a:solidFill>
                <a:srgbClr val="FFFFFF"/>
              </a:solidFill>
              <a:highlight>
                <a:srgbClr val="000000"/>
              </a:highlight>
              <a:latin typeface="Verdana"/>
              <a:ea typeface="Verdana"/>
              <a:cs typeface="Verdana"/>
              <a:sym typeface="Verdana"/>
            </a:endParaRPr>
          </a:p>
          <a:p>
            <a:pPr indent="0" lvl="0" marL="0" rtl="0" algn="l">
              <a:spcBef>
                <a:spcPts val="0"/>
              </a:spcBef>
              <a:spcAft>
                <a:spcPts val="0"/>
              </a:spcAft>
              <a:buNone/>
            </a:pPr>
            <a:r>
              <a:t/>
            </a:r>
            <a:endParaRPr sz="1200">
              <a:solidFill>
                <a:srgbClr val="FFFFFF"/>
              </a:solidFill>
              <a:highlight>
                <a:srgbClr val="000000"/>
              </a:highlight>
              <a:latin typeface="Verdana"/>
              <a:ea typeface="Verdana"/>
              <a:cs typeface="Verdana"/>
              <a:sym typeface="Verdana"/>
            </a:endParaRPr>
          </a:p>
          <a:p>
            <a:pPr indent="0" lvl="0" marL="0" rtl="0" algn="l">
              <a:spcBef>
                <a:spcPts val="0"/>
              </a:spcBef>
              <a:spcAft>
                <a:spcPts val="0"/>
              </a:spcAft>
              <a:buNone/>
            </a:pPr>
            <a:r>
              <a:rPr lang="en" sz="1200">
                <a:solidFill>
                  <a:srgbClr val="FFFFFF"/>
                </a:solidFill>
                <a:highlight>
                  <a:srgbClr val="000000"/>
                </a:highlight>
                <a:latin typeface="Verdana"/>
                <a:ea typeface="Verdana"/>
                <a:cs typeface="Verdana"/>
                <a:sym typeface="Verdana"/>
              </a:rPr>
              <a:t>WE DO first shot</a:t>
            </a:r>
            <a:endParaRPr sz="1200">
              <a:solidFill>
                <a:srgbClr val="FFFFFF"/>
              </a:solidFill>
              <a:highlight>
                <a:srgbClr val="000000"/>
              </a:highlight>
              <a:latin typeface="Verdana"/>
              <a:ea typeface="Verdana"/>
              <a:cs typeface="Verdana"/>
              <a:sym typeface="Verdan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70" name="Shape 170"/>
        <p:cNvGrpSpPr/>
        <p:nvPr/>
      </p:nvGrpSpPr>
      <p:grpSpPr>
        <a:xfrm>
          <a:off x="0" y="0"/>
          <a:ext cx="0" cy="0"/>
          <a:chOff x="0" y="0"/>
          <a:chExt cx="0" cy="0"/>
        </a:xfrm>
      </p:grpSpPr>
      <p:sp>
        <p:nvSpPr>
          <p:cNvPr id="171" name="Google Shape;171;p18"/>
          <p:cNvSpPr txBox="1"/>
          <p:nvPr>
            <p:ph idx="4294967295" type="title"/>
          </p:nvPr>
        </p:nvSpPr>
        <p:spPr>
          <a:xfrm>
            <a:off x="337900" y="282175"/>
            <a:ext cx="7528500" cy="13182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0" lang="en" sz="2400">
                <a:solidFill>
                  <a:schemeClr val="dk2"/>
                </a:solidFill>
              </a:rPr>
              <a:t>Finding all universe knowledge is POSSIBLE</a:t>
            </a:r>
            <a:endParaRPr b="0" sz="2400">
              <a:solidFill>
                <a:schemeClr val="dk2"/>
              </a:solidFill>
            </a:endParaRPr>
          </a:p>
        </p:txBody>
      </p:sp>
      <p:pic>
        <p:nvPicPr>
          <p:cNvPr id="172" name="Google Shape;172;p18"/>
          <p:cNvPicPr preferRelativeResize="0"/>
          <p:nvPr/>
        </p:nvPicPr>
        <p:blipFill>
          <a:blip r:embed="rId3">
            <a:alphaModFix/>
          </a:blip>
          <a:stretch>
            <a:fillRect/>
          </a:stretch>
        </p:blipFill>
        <p:spPr>
          <a:xfrm>
            <a:off x="337900" y="2464025"/>
            <a:ext cx="3888748" cy="1216500"/>
          </a:xfrm>
          <a:prstGeom prst="rect">
            <a:avLst/>
          </a:prstGeom>
          <a:noFill/>
          <a:ln>
            <a:noFill/>
          </a:ln>
        </p:spPr>
      </p:pic>
      <p:pic>
        <p:nvPicPr>
          <p:cNvPr id="173" name="Google Shape;173;p18"/>
          <p:cNvPicPr preferRelativeResize="0"/>
          <p:nvPr/>
        </p:nvPicPr>
        <p:blipFill>
          <a:blip r:embed="rId4">
            <a:alphaModFix/>
          </a:blip>
          <a:stretch>
            <a:fillRect/>
          </a:stretch>
        </p:blipFill>
        <p:spPr>
          <a:xfrm>
            <a:off x="7466600" y="3466500"/>
            <a:ext cx="1255183" cy="1241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77" name="Shape 177"/>
        <p:cNvGrpSpPr/>
        <p:nvPr/>
      </p:nvGrpSpPr>
      <p:grpSpPr>
        <a:xfrm>
          <a:off x="0" y="0"/>
          <a:ext cx="0" cy="0"/>
          <a:chOff x="0" y="0"/>
          <a:chExt cx="0" cy="0"/>
        </a:xfrm>
      </p:grpSpPr>
      <p:pic>
        <p:nvPicPr>
          <p:cNvPr id="178" name="Google Shape;178;p19"/>
          <p:cNvPicPr preferRelativeResize="0"/>
          <p:nvPr/>
        </p:nvPicPr>
        <p:blipFill>
          <a:blip r:embed="rId3">
            <a:alphaModFix/>
          </a:blip>
          <a:stretch>
            <a:fillRect/>
          </a:stretch>
        </p:blipFill>
        <p:spPr>
          <a:xfrm>
            <a:off x="2444700" y="162737"/>
            <a:ext cx="4254600" cy="4818038"/>
          </a:xfrm>
          <a:prstGeom prst="rect">
            <a:avLst/>
          </a:prstGeom>
          <a:noFill/>
          <a:ln>
            <a:noFill/>
          </a:ln>
          <a:effectLst>
            <a:outerShdw blurRad="57150" rotWithShape="0" algn="bl" dir="5400000" dist="19050">
              <a:srgbClr val="000000">
                <a:alpha val="50000"/>
              </a:srgbClr>
            </a:outerShdw>
          </a:effectLst>
        </p:spPr>
      </p:pic>
      <p:sp>
        <p:nvSpPr>
          <p:cNvPr id="179" name="Google Shape;179;p19"/>
          <p:cNvSpPr txBox="1"/>
          <p:nvPr/>
        </p:nvSpPr>
        <p:spPr>
          <a:xfrm>
            <a:off x="2855550" y="687397"/>
            <a:ext cx="3432900" cy="7626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3000">
                <a:solidFill>
                  <a:srgbClr val="CD312D"/>
                </a:solidFill>
                <a:latin typeface="Raleway"/>
                <a:ea typeface="Raleway"/>
                <a:cs typeface="Raleway"/>
                <a:sym typeface="Raleway"/>
              </a:rPr>
              <a:t>2. Examples</a:t>
            </a:r>
            <a:endParaRPr b="1" sz="3000">
              <a:solidFill>
                <a:srgbClr val="CD312D"/>
              </a:solidFill>
              <a:latin typeface="Raleway"/>
              <a:ea typeface="Raleway"/>
              <a:cs typeface="Raleway"/>
              <a:sym typeface="Raleway"/>
            </a:endParaRPr>
          </a:p>
        </p:txBody>
      </p:sp>
      <p:sp>
        <p:nvSpPr>
          <p:cNvPr id="180" name="Google Shape;180;p19"/>
          <p:cNvSpPr txBox="1"/>
          <p:nvPr>
            <p:ph idx="4294967295" type="body"/>
          </p:nvPr>
        </p:nvSpPr>
        <p:spPr>
          <a:xfrm>
            <a:off x="2855550" y="1377480"/>
            <a:ext cx="3432900" cy="3327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2"/>
              </a:buClr>
              <a:buSzPts val="1100"/>
              <a:buFont typeface="Arial"/>
              <a:buNone/>
            </a:pPr>
            <a:r>
              <a:rPr lang="en" sz="1200">
                <a:latin typeface="Raleway"/>
                <a:ea typeface="Raleway"/>
                <a:cs typeface="Raleway"/>
                <a:sym typeface="Raleway"/>
              </a:rPr>
              <a:t>By the end of this section, your audience should be able to visualize: </a:t>
            </a:r>
            <a:endParaRPr sz="1200">
              <a:latin typeface="Raleway"/>
              <a:ea typeface="Raleway"/>
              <a:cs typeface="Raleway"/>
              <a:sym typeface="Raleway"/>
            </a:endParaRPr>
          </a:p>
          <a:p>
            <a:pPr indent="-317500" lvl="0" marL="457200" rtl="0" algn="l">
              <a:spcBef>
                <a:spcPts val="1200"/>
              </a:spcBef>
              <a:spcAft>
                <a:spcPts val="0"/>
              </a:spcAft>
              <a:buClr>
                <a:srgbClr val="FFFFFF"/>
              </a:buClr>
              <a:buSzPts val="1400"/>
              <a:buFont typeface="Raleway"/>
              <a:buChar char="➔"/>
            </a:pPr>
            <a:r>
              <a:rPr b="1" lang="en" sz="1400">
                <a:solidFill>
                  <a:srgbClr val="FFFFFF"/>
                </a:solidFill>
                <a:latin typeface="Raleway"/>
                <a:ea typeface="Raleway"/>
                <a:cs typeface="Raleway"/>
                <a:sym typeface="Raleway"/>
              </a:rPr>
              <a:t>Interstellar Data Compression 8,000,000,000 TB of data </a:t>
            </a:r>
            <a:r>
              <a:rPr b="1" lang="en" sz="1400">
                <a:solidFill>
                  <a:srgbClr val="FFFFFF"/>
                </a:solidFill>
                <a:latin typeface="Raleway"/>
                <a:ea typeface="Raleway"/>
                <a:cs typeface="Raleway"/>
                <a:sym typeface="Raleway"/>
              </a:rPr>
              <a:t>compressed</a:t>
            </a:r>
            <a:r>
              <a:rPr b="1" lang="en" sz="1400">
                <a:solidFill>
                  <a:srgbClr val="FFFFFF"/>
                </a:solidFill>
                <a:latin typeface="Raleway"/>
                <a:ea typeface="Raleway"/>
                <a:cs typeface="Raleway"/>
                <a:sym typeface="Raleway"/>
              </a:rPr>
              <a:t> to 96 bytes using Fractal Maths and O(1) speed</a:t>
            </a:r>
            <a:br>
              <a:rPr lang="en" sz="1200">
                <a:solidFill>
                  <a:srgbClr val="FFFFFF"/>
                </a:solidFill>
                <a:latin typeface="Raleway"/>
                <a:ea typeface="Raleway"/>
                <a:cs typeface="Raleway"/>
                <a:sym typeface="Raleway"/>
              </a:rPr>
            </a:br>
            <a:r>
              <a:rPr lang="en" sz="1200">
                <a:solidFill>
                  <a:srgbClr val="FFFFFF"/>
                </a:solidFill>
                <a:latin typeface="Raleway"/>
                <a:ea typeface="Raleway"/>
                <a:cs typeface="Raleway"/>
                <a:sym typeface="Raleway"/>
              </a:rPr>
              <a:t>What is the pain you cure with your solution?</a:t>
            </a:r>
            <a:endParaRPr sz="1200">
              <a:solidFill>
                <a:srgbClr val="FFFFFF"/>
              </a:solidFill>
              <a:latin typeface="Raleway"/>
              <a:ea typeface="Raleway"/>
              <a:cs typeface="Raleway"/>
              <a:sym typeface="Raleway"/>
            </a:endParaRPr>
          </a:p>
          <a:p>
            <a:pPr indent="-317500" lvl="0" marL="457200" rtl="0" algn="l">
              <a:spcBef>
                <a:spcPts val="1000"/>
              </a:spcBef>
              <a:spcAft>
                <a:spcPts val="1000"/>
              </a:spcAft>
              <a:buClr>
                <a:schemeClr val="dk1"/>
              </a:buClr>
              <a:buSzPts val="1400"/>
              <a:buFont typeface="Raleway"/>
              <a:buChar char="➔"/>
            </a:pPr>
            <a:r>
              <a:rPr b="1" lang="en" sz="1400">
                <a:solidFill>
                  <a:schemeClr val="dk1"/>
                </a:solidFill>
                <a:latin typeface="Raleway"/>
                <a:ea typeface="Raleway"/>
                <a:cs typeface="Raleway"/>
                <a:sym typeface="Raleway"/>
              </a:rPr>
              <a:t>Cashout Corporate Patent</a:t>
            </a:r>
            <a:br>
              <a:rPr lang="en" sz="1400">
                <a:latin typeface="Raleway"/>
                <a:ea typeface="Raleway"/>
                <a:cs typeface="Raleway"/>
                <a:sym typeface="Raleway"/>
              </a:rPr>
            </a:br>
            <a:r>
              <a:rPr lang="en" sz="1200">
                <a:latin typeface="Raleway"/>
                <a:ea typeface="Raleway"/>
                <a:cs typeface="Raleway"/>
                <a:sym typeface="Raleway"/>
              </a:rPr>
              <a:t>Show them a specific person who would benefit from your solution.</a:t>
            </a:r>
            <a:endParaRPr sz="1200">
              <a:latin typeface="Raleway"/>
              <a:ea typeface="Raleway"/>
              <a:cs typeface="Raleway"/>
              <a:sym typeface="Raleway"/>
            </a:endParaRPr>
          </a:p>
        </p:txBody>
      </p:sp>
      <p:pic>
        <p:nvPicPr>
          <p:cNvPr id="181" name="Google Shape;181;p19"/>
          <p:cNvPicPr preferRelativeResize="0"/>
          <p:nvPr/>
        </p:nvPicPr>
        <p:blipFill>
          <a:blip r:embed="rId4">
            <a:alphaModFix/>
          </a:blip>
          <a:stretch>
            <a:fillRect/>
          </a:stretch>
        </p:blipFill>
        <p:spPr>
          <a:xfrm>
            <a:off x="7466600" y="3466500"/>
            <a:ext cx="1255183" cy="1241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5" name="Shape 185"/>
        <p:cNvGrpSpPr/>
        <p:nvPr/>
      </p:nvGrpSpPr>
      <p:grpSpPr>
        <a:xfrm>
          <a:off x="0" y="0"/>
          <a:ext cx="0" cy="0"/>
          <a:chOff x="0" y="0"/>
          <a:chExt cx="0" cy="0"/>
        </a:xfrm>
      </p:grpSpPr>
      <p:pic>
        <p:nvPicPr>
          <p:cNvPr id="186" name="Google Shape;186;p20"/>
          <p:cNvPicPr preferRelativeResize="0"/>
          <p:nvPr/>
        </p:nvPicPr>
        <p:blipFill>
          <a:blip r:embed="rId3">
            <a:alphaModFix/>
          </a:blip>
          <a:stretch>
            <a:fillRect/>
          </a:stretch>
        </p:blipFill>
        <p:spPr>
          <a:xfrm>
            <a:off x="152400" y="618484"/>
            <a:ext cx="9144001" cy="4211332"/>
          </a:xfrm>
          <a:prstGeom prst="rect">
            <a:avLst/>
          </a:prstGeom>
          <a:noFill/>
          <a:ln>
            <a:noFill/>
          </a:ln>
        </p:spPr>
      </p:pic>
      <p:sp>
        <p:nvSpPr>
          <p:cNvPr id="187" name="Google Shape;187;p20"/>
          <p:cNvSpPr txBox="1"/>
          <p:nvPr>
            <p:ph idx="4294967295" type="body"/>
          </p:nvPr>
        </p:nvSpPr>
        <p:spPr>
          <a:xfrm>
            <a:off x="420900" y="682050"/>
            <a:ext cx="4151100" cy="4084200"/>
          </a:xfrm>
          <a:prstGeom prst="rect">
            <a:avLst/>
          </a:prstGeom>
          <a:solidFill>
            <a:srgbClr val="000000"/>
          </a:solidFill>
        </p:spPr>
        <p:txBody>
          <a:bodyPr anchorCtr="0" anchor="ctr" bIns="91425" lIns="91425" spcFirstLastPara="1" rIns="91425" wrap="square" tIns="91425">
            <a:normAutofit/>
          </a:bodyPr>
          <a:lstStyle/>
          <a:p>
            <a:pPr indent="0" lvl="0" marL="0" rtl="0" algn="l">
              <a:lnSpc>
                <a:spcPct val="100000"/>
              </a:lnSpc>
              <a:spcBef>
                <a:spcPts val="0"/>
              </a:spcBef>
              <a:spcAft>
                <a:spcPts val="0"/>
              </a:spcAft>
              <a:buNone/>
            </a:pPr>
            <a:r>
              <a:rPr b="1" lang="en" sz="2300">
                <a:solidFill>
                  <a:schemeClr val="accent5"/>
                </a:solidFill>
              </a:rPr>
              <a:t>Lorenz Herhofer, CEO, PhD</a:t>
            </a:r>
            <a:endParaRPr b="1" sz="2300">
              <a:solidFill>
                <a:schemeClr val="accent5"/>
              </a:solidFill>
            </a:endParaRPr>
          </a:p>
          <a:p>
            <a:pPr indent="0" lvl="0" marL="0" rtl="0" algn="l">
              <a:lnSpc>
                <a:spcPct val="100000"/>
              </a:lnSpc>
              <a:spcBef>
                <a:spcPts val="1600"/>
              </a:spcBef>
              <a:spcAft>
                <a:spcPts val="0"/>
              </a:spcAft>
              <a:buNone/>
            </a:pPr>
            <a:r>
              <a:rPr b="1" lang="en" sz="2300">
                <a:solidFill>
                  <a:schemeClr val="accent5"/>
                </a:solidFill>
              </a:rPr>
              <a:t>Herhofer Space Group</a:t>
            </a:r>
            <a:endParaRPr b="1" sz="2300">
              <a:solidFill>
                <a:schemeClr val="accent5"/>
              </a:solidFill>
            </a:endParaRPr>
          </a:p>
          <a:p>
            <a:pPr indent="0" lvl="0" marL="0" rtl="0" algn="l">
              <a:lnSpc>
                <a:spcPct val="100000"/>
              </a:lnSpc>
              <a:spcBef>
                <a:spcPts val="1600"/>
              </a:spcBef>
              <a:spcAft>
                <a:spcPts val="0"/>
              </a:spcAft>
              <a:buNone/>
            </a:pPr>
            <a:r>
              <a:rPr b="1" lang="en" sz="2300">
                <a:solidFill>
                  <a:schemeClr val="accent5"/>
                </a:solidFill>
              </a:rPr>
              <a:t>Herhofer Space University</a:t>
            </a:r>
            <a:endParaRPr b="1" sz="2300">
              <a:solidFill>
                <a:schemeClr val="accent5"/>
              </a:solidFill>
            </a:endParaRPr>
          </a:p>
          <a:p>
            <a:pPr indent="0" lvl="0" marL="0" rtl="0" algn="l">
              <a:lnSpc>
                <a:spcPct val="100000"/>
              </a:lnSpc>
              <a:spcBef>
                <a:spcPts val="1600"/>
              </a:spcBef>
              <a:spcAft>
                <a:spcPts val="0"/>
              </a:spcAft>
              <a:buNone/>
            </a:pPr>
            <a:r>
              <a:rPr lang="en"/>
              <a:t>We broke four realms of infinity:</a:t>
            </a:r>
            <a:endParaRPr/>
          </a:p>
          <a:p>
            <a:pPr indent="-311150" lvl="0" marL="457200" rtl="0" algn="l">
              <a:lnSpc>
                <a:spcPct val="100000"/>
              </a:lnSpc>
              <a:spcBef>
                <a:spcPts val="1600"/>
              </a:spcBef>
              <a:spcAft>
                <a:spcPts val="0"/>
              </a:spcAft>
              <a:buSzPts val="1300"/>
              <a:buChar char="-"/>
            </a:pPr>
            <a:r>
              <a:rPr lang="en"/>
              <a:t>Infinity</a:t>
            </a:r>
            <a:endParaRPr/>
          </a:p>
          <a:p>
            <a:pPr indent="-311150" lvl="0" marL="457200" rtl="0" algn="l">
              <a:lnSpc>
                <a:spcPct val="100000"/>
              </a:lnSpc>
              <a:spcBef>
                <a:spcPts val="0"/>
              </a:spcBef>
              <a:spcAft>
                <a:spcPts val="0"/>
              </a:spcAft>
              <a:buSzPts val="1300"/>
              <a:buChar char="-"/>
            </a:pPr>
            <a:r>
              <a:rPr lang="en"/>
              <a:t>Matter</a:t>
            </a:r>
            <a:endParaRPr/>
          </a:p>
          <a:p>
            <a:pPr indent="-311150" lvl="0" marL="457200" rtl="0" algn="l">
              <a:lnSpc>
                <a:spcPct val="100000"/>
              </a:lnSpc>
              <a:spcBef>
                <a:spcPts val="0"/>
              </a:spcBef>
              <a:spcAft>
                <a:spcPts val="0"/>
              </a:spcAft>
              <a:buSzPts val="1300"/>
              <a:buChar char="-"/>
            </a:pPr>
            <a:r>
              <a:rPr lang="en"/>
              <a:t>Perception</a:t>
            </a:r>
            <a:endParaRPr/>
          </a:p>
          <a:p>
            <a:pPr indent="-311150" lvl="0" marL="457200" rtl="0" algn="l">
              <a:lnSpc>
                <a:spcPct val="100000"/>
              </a:lnSpc>
              <a:spcBef>
                <a:spcPts val="0"/>
              </a:spcBef>
              <a:spcAft>
                <a:spcPts val="0"/>
              </a:spcAft>
              <a:buSzPts val="1300"/>
              <a:buChar char="-"/>
            </a:pPr>
            <a:r>
              <a:rPr lang="en"/>
              <a:t>Knowability</a:t>
            </a:r>
            <a:endParaRPr/>
          </a:p>
        </p:txBody>
      </p:sp>
      <p:pic>
        <p:nvPicPr>
          <p:cNvPr id="188" name="Google Shape;188;p20"/>
          <p:cNvPicPr preferRelativeResize="0"/>
          <p:nvPr/>
        </p:nvPicPr>
        <p:blipFill>
          <a:blip r:embed="rId4">
            <a:alphaModFix/>
          </a:blip>
          <a:stretch>
            <a:fillRect/>
          </a:stretch>
        </p:blipFill>
        <p:spPr>
          <a:xfrm>
            <a:off x="8829476" y="4455100"/>
            <a:ext cx="314527" cy="31114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92" name="Shape 192"/>
        <p:cNvGrpSpPr/>
        <p:nvPr/>
      </p:nvGrpSpPr>
      <p:grpSpPr>
        <a:xfrm>
          <a:off x="0" y="0"/>
          <a:ext cx="0" cy="0"/>
          <a:chOff x="0" y="0"/>
          <a:chExt cx="0" cy="0"/>
        </a:xfrm>
      </p:grpSpPr>
      <p:pic>
        <p:nvPicPr>
          <p:cNvPr id="193" name="Google Shape;193;p21"/>
          <p:cNvPicPr preferRelativeResize="0"/>
          <p:nvPr/>
        </p:nvPicPr>
        <p:blipFill>
          <a:blip r:embed="rId3">
            <a:alphaModFix/>
          </a:blip>
          <a:stretch>
            <a:fillRect/>
          </a:stretch>
        </p:blipFill>
        <p:spPr>
          <a:xfrm>
            <a:off x="2444700" y="162737"/>
            <a:ext cx="4254600" cy="4818038"/>
          </a:xfrm>
          <a:prstGeom prst="rect">
            <a:avLst/>
          </a:prstGeom>
          <a:noFill/>
          <a:ln>
            <a:noFill/>
          </a:ln>
        </p:spPr>
      </p:pic>
      <p:sp>
        <p:nvSpPr>
          <p:cNvPr id="194" name="Google Shape;194;p21"/>
          <p:cNvSpPr txBox="1"/>
          <p:nvPr/>
        </p:nvSpPr>
        <p:spPr>
          <a:xfrm>
            <a:off x="2855550" y="687397"/>
            <a:ext cx="3432900" cy="7626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3000">
                <a:solidFill>
                  <a:schemeClr val="lt2"/>
                </a:solidFill>
                <a:latin typeface="Raleway"/>
                <a:ea typeface="Raleway"/>
                <a:cs typeface="Raleway"/>
                <a:sym typeface="Raleway"/>
              </a:rPr>
              <a:t>Good luck!</a:t>
            </a:r>
            <a:endParaRPr b="1" sz="3000">
              <a:solidFill>
                <a:schemeClr val="lt2"/>
              </a:solidFill>
              <a:latin typeface="Raleway"/>
              <a:ea typeface="Raleway"/>
              <a:cs typeface="Raleway"/>
              <a:sym typeface="Raleway"/>
            </a:endParaRPr>
          </a:p>
        </p:txBody>
      </p:sp>
      <p:sp>
        <p:nvSpPr>
          <p:cNvPr id="195" name="Google Shape;195;p21"/>
          <p:cNvSpPr txBox="1"/>
          <p:nvPr>
            <p:ph idx="4294967295" type="body"/>
          </p:nvPr>
        </p:nvSpPr>
        <p:spPr>
          <a:xfrm>
            <a:off x="2855550" y="1377478"/>
            <a:ext cx="3432900" cy="1633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2"/>
              </a:buClr>
              <a:buSzPts val="1100"/>
              <a:buFont typeface="Arial"/>
              <a:buNone/>
            </a:pPr>
            <a:r>
              <a:rPr lang="en" sz="1200">
                <a:latin typeface="Raleway"/>
                <a:ea typeface="Raleway"/>
                <a:cs typeface="Raleway"/>
                <a:sym typeface="Raleway"/>
              </a:rPr>
              <a:t>We hope you’ll use these tips to go out and deliver a memorable pitch for your product </a:t>
            </a:r>
            <a:br>
              <a:rPr lang="en" sz="1200">
                <a:latin typeface="Raleway"/>
                <a:ea typeface="Raleway"/>
                <a:cs typeface="Raleway"/>
                <a:sym typeface="Raleway"/>
              </a:rPr>
            </a:br>
            <a:r>
              <a:rPr lang="en" sz="1200">
                <a:latin typeface="Raleway"/>
                <a:ea typeface="Raleway"/>
                <a:cs typeface="Raleway"/>
                <a:sym typeface="Raleway"/>
              </a:rPr>
              <a:t>or service!her</a:t>
            </a:r>
            <a:endParaRPr sz="1200">
              <a:latin typeface="Raleway"/>
              <a:ea typeface="Raleway"/>
              <a:cs typeface="Raleway"/>
              <a:sym typeface="Raleway"/>
            </a:endParaRPr>
          </a:p>
          <a:p>
            <a:pPr indent="0" lvl="0" marL="0" rtl="0" algn="l">
              <a:spcBef>
                <a:spcPts val="1200"/>
              </a:spcBef>
              <a:spcAft>
                <a:spcPts val="1200"/>
              </a:spcAft>
              <a:buNone/>
            </a:pPr>
            <a:r>
              <a:rPr lang="en" sz="1200">
                <a:latin typeface="Raleway"/>
                <a:ea typeface="Raleway"/>
                <a:cs typeface="Raleway"/>
                <a:sym typeface="Raleway"/>
              </a:rPr>
              <a:t>For more (free) presentation tips relevant to other types of messages, go to</a:t>
            </a:r>
            <a:br>
              <a:rPr lang="en" sz="1200">
                <a:latin typeface="Raleway"/>
                <a:ea typeface="Raleway"/>
                <a:cs typeface="Raleway"/>
                <a:sym typeface="Raleway"/>
              </a:rPr>
            </a:br>
            <a:r>
              <a:rPr lang="en" sz="1200">
                <a:latin typeface="Raleway"/>
                <a:ea typeface="Raleway"/>
                <a:cs typeface="Raleway"/>
                <a:sym typeface="Raleway"/>
              </a:rPr>
              <a:t>herhoferspacegroup.uk</a:t>
            </a:r>
            <a:endParaRPr sz="1200" u="sng">
              <a:solidFill>
                <a:schemeClr val="dk1"/>
              </a:solidFill>
              <a:latin typeface="Raleway"/>
              <a:ea typeface="Raleway"/>
              <a:cs typeface="Raleway"/>
              <a:sym typeface="Raleway"/>
            </a:endParaRPr>
          </a:p>
        </p:txBody>
      </p:sp>
      <p:sp>
        <p:nvSpPr>
          <p:cNvPr id="196" name="Google Shape;196;p21"/>
          <p:cNvSpPr txBox="1"/>
          <p:nvPr/>
        </p:nvSpPr>
        <p:spPr>
          <a:xfrm>
            <a:off x="2855550" y="3495513"/>
            <a:ext cx="2103000" cy="1012200"/>
          </a:xfrm>
          <a:prstGeom prst="rect">
            <a:avLst/>
          </a:prstGeom>
          <a:noFill/>
          <a:ln>
            <a:noFill/>
          </a:ln>
        </p:spPr>
        <p:txBody>
          <a:bodyPr anchorCtr="0" anchor="b" bIns="91425" lIns="91425" spcFirstLastPara="1" rIns="91425" wrap="square" tIns="91425">
            <a:noAutofit/>
          </a:bodyPr>
          <a:lstStyle/>
          <a:p>
            <a:pPr indent="0" lvl="0" marL="0" rtl="0" algn="l">
              <a:lnSpc>
                <a:spcPct val="115000"/>
              </a:lnSpc>
              <a:spcBef>
                <a:spcPts val="0"/>
              </a:spcBef>
              <a:spcAft>
                <a:spcPts val="0"/>
              </a:spcAft>
              <a:buNone/>
            </a:pPr>
            <a:r>
              <a:rPr lang="en" sz="1200">
                <a:latin typeface="Raleway"/>
                <a:ea typeface="Raleway"/>
                <a:cs typeface="Raleway"/>
                <a:sym typeface="Raleway"/>
              </a:rPr>
              <a:t>Mean Business - WE DO!</a:t>
            </a:r>
            <a:endParaRPr sz="1200">
              <a:latin typeface="Raleway"/>
              <a:ea typeface="Raleway"/>
              <a:cs typeface="Raleway"/>
              <a:sym typeface="Raleway"/>
            </a:endParaRPr>
          </a:p>
        </p:txBody>
      </p:sp>
    </p:spTree>
  </p:cSld>
  <p:clrMapOvr>
    <a:masterClrMapping/>
  </p:clrMapOvr>
</p:sld>
</file>

<file path=ppt/theme/theme1.xml><?xml version="1.0" encoding="utf-8"?>
<a:theme xmlns:a="http://schemas.openxmlformats.org/drawingml/2006/main" xmlns:r="http://schemas.openxmlformats.org/officeDocument/2006/relationships"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